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9" r:id="rId4"/>
    <p:sldId id="257" r:id="rId5"/>
    <p:sldId id="258" r:id="rId6"/>
    <p:sldId id="270" r:id="rId7"/>
    <p:sldId id="271" r:id="rId8"/>
    <p:sldId id="259" r:id="rId9"/>
    <p:sldId id="261" r:id="rId10"/>
    <p:sldId id="262" r:id="rId11"/>
    <p:sldId id="265" r:id="rId12"/>
    <p:sldId id="263" r:id="rId13"/>
    <p:sldId id="264" r:id="rId14"/>
    <p:sldId id="272" r:id="rId15"/>
    <p:sldId id="268"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3/5/2020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3/5/2020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3/5/2020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3/5/2020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3/5/2020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lbany.edu/international/About_COIL.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llcstudygroup.weebly.com/meetings.html" TargetMode="External"/><Relationship Id="rId2" Type="http://schemas.openxmlformats.org/officeDocument/2006/relationships/hyperlink" Target="https://llcstudygroup.weebly.com/uploads/1/0/2/4/102450226/barski.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lbany.edu/learning-objectives/languages-literatures-cultures.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623454"/>
            <a:ext cx="10058400" cy="3153017"/>
          </a:xfrm>
        </p:spPr>
        <p:txBody>
          <a:bodyPr/>
          <a:lstStyle/>
          <a:p>
            <a:pPr algn="ctr"/>
            <a:r>
              <a:rPr lang="en-US" dirty="0"/>
              <a:t>LLC</a:t>
            </a:r>
            <a:br>
              <a:rPr lang="en-US" dirty="0"/>
            </a:br>
            <a:r>
              <a:rPr lang="en-US" dirty="0"/>
              <a:t>Study group</a:t>
            </a:r>
          </a:p>
        </p:txBody>
      </p:sp>
      <p:sp>
        <p:nvSpPr>
          <p:cNvPr id="3" name="Subtitle 2"/>
          <p:cNvSpPr>
            <a:spLocks noGrp="1"/>
          </p:cNvSpPr>
          <p:nvPr>
            <p:ph type="subTitle" idx="1"/>
          </p:nvPr>
        </p:nvSpPr>
        <p:spPr/>
        <p:txBody>
          <a:bodyPr>
            <a:normAutofit fontScale="85000" lnSpcReduction="20000"/>
          </a:bodyPr>
          <a:lstStyle/>
          <a:p>
            <a:pPr algn="ctr"/>
            <a:r>
              <a:rPr lang="en-US" dirty="0"/>
              <a:t>Denise m. Osborne</a:t>
            </a:r>
          </a:p>
          <a:p>
            <a:pPr algn="ctr"/>
            <a:r>
              <a:rPr lang="en-US" dirty="0" err="1"/>
              <a:t>dora</a:t>
            </a:r>
            <a:r>
              <a:rPr lang="en-US" dirty="0"/>
              <a:t> b. </a:t>
            </a:r>
            <a:r>
              <a:rPr lang="en-US" dirty="0" err="1"/>
              <a:t>ramirez</a:t>
            </a:r>
            <a:endParaRPr lang="en-US" dirty="0"/>
          </a:p>
          <a:p>
            <a:pPr algn="ctr"/>
            <a:r>
              <a:rPr lang="en-US" dirty="0"/>
              <a:t>Feb. 14, 2020</a:t>
            </a:r>
          </a:p>
        </p:txBody>
      </p:sp>
    </p:spTree>
    <p:extLst>
      <p:ext uri="{BB962C8B-B14F-4D97-AF65-F5344CB8AC3E}">
        <p14:creationId xmlns:p14="http://schemas.microsoft.com/office/powerpoint/2010/main" val="1975831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41069"/>
            <a:ext cx="10058400" cy="1030778"/>
          </a:xfrm>
        </p:spPr>
        <p:txBody>
          <a:bodyPr/>
          <a:lstStyle/>
          <a:p>
            <a:r>
              <a:rPr lang="en-US" dirty="0"/>
              <a:t>Modernist perspective</a:t>
            </a:r>
          </a:p>
        </p:txBody>
      </p:sp>
      <p:sp>
        <p:nvSpPr>
          <p:cNvPr id="3" name="Content Placeholder 2"/>
          <p:cNvSpPr>
            <a:spLocks noGrp="1"/>
          </p:cNvSpPr>
          <p:nvPr>
            <p:ph idx="1"/>
          </p:nvPr>
        </p:nvSpPr>
        <p:spPr>
          <a:xfrm>
            <a:off x="1097280" y="1721043"/>
            <a:ext cx="10058400" cy="4604942"/>
          </a:xfrm>
        </p:spPr>
        <p:txBody>
          <a:bodyPr>
            <a:normAutofit/>
          </a:bodyPr>
          <a:lstStyle/>
          <a:p>
            <a:r>
              <a:rPr lang="en-US" dirty="0"/>
              <a:t>- In the 70’s and 80’s, culture was seen as the way of life and everyday behaviors of members of speech communities, bound together by common experiences, memories and aspirations.</a:t>
            </a:r>
          </a:p>
          <a:p>
            <a:r>
              <a:rPr lang="en-US" i="1" dirty="0"/>
              <a:t>- Big C culture</a:t>
            </a:r>
          </a:p>
          <a:p>
            <a:pPr lvl="1"/>
            <a:r>
              <a:rPr lang="en-US" sz="2000" dirty="0"/>
              <a:t>The product of a canonical print literacy acquired in school (general knowledge of literature and the arts).</a:t>
            </a:r>
          </a:p>
          <a:p>
            <a:pPr lvl="1"/>
            <a:r>
              <a:rPr lang="en-US" sz="2000" dirty="0"/>
              <a:t>The big C culture has been promoted by the state and its institutions (schools and universities) as national patrimony. They reflect the ‘good’ and ‘proper’ way of life.</a:t>
            </a:r>
          </a:p>
          <a:p>
            <a:pPr lvl="1"/>
            <a:r>
              <a:rPr lang="en-US" sz="2000" dirty="0"/>
              <a:t>Because they are imbued with moral value, language learners who have grown up with other values find it often difficult to understand foreign cultures on their own terms.</a:t>
            </a:r>
          </a:p>
          <a:p>
            <a:pPr lvl="1"/>
            <a:r>
              <a:rPr lang="en-US" sz="2000" dirty="0" err="1"/>
              <a:t>Kramsch</a:t>
            </a:r>
            <a:r>
              <a:rPr lang="en-US" sz="2000" dirty="0"/>
              <a:t> has a critical view of foreign languages as being part of departments of foreign languages and literatures (to the interests of literary scholars, not anthropologists or sociologists).</a:t>
            </a:r>
          </a:p>
          <a:p>
            <a:pPr lvl="1"/>
            <a:r>
              <a:rPr lang="en-US" sz="2000" dirty="0"/>
              <a:t>With the advent of communicative language teaching, the concept of culture has given way to a more pragmatic concept of culture as a way of life.</a:t>
            </a:r>
          </a:p>
        </p:txBody>
      </p:sp>
    </p:spTree>
    <p:extLst>
      <p:ext uri="{BB962C8B-B14F-4D97-AF65-F5344CB8AC3E}">
        <p14:creationId xmlns:p14="http://schemas.microsoft.com/office/powerpoint/2010/main" val="307739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3394-D006-45DD-A549-840723D0C488}"/>
              </a:ext>
            </a:extLst>
          </p:cNvPr>
          <p:cNvSpPr>
            <a:spLocks noGrp="1"/>
          </p:cNvSpPr>
          <p:nvPr>
            <p:ph type="title"/>
          </p:nvPr>
        </p:nvSpPr>
        <p:spPr/>
        <p:txBody>
          <a:bodyPr/>
          <a:lstStyle/>
          <a:p>
            <a:r>
              <a:rPr lang="en-US" dirty="0"/>
              <a:t>Modernist perspective  (cont’d)   </a:t>
            </a:r>
            <a:endParaRPr lang="es-CO" dirty="0"/>
          </a:p>
        </p:txBody>
      </p:sp>
      <p:sp>
        <p:nvSpPr>
          <p:cNvPr id="3" name="Content Placeholder 2">
            <a:extLst>
              <a:ext uri="{FF2B5EF4-FFF2-40B4-BE49-F238E27FC236}">
                <a16:creationId xmlns:a16="http://schemas.microsoft.com/office/drawing/2014/main" id="{A6F4F22C-1CC9-4967-9B0D-F637DBA811ED}"/>
              </a:ext>
            </a:extLst>
          </p:cNvPr>
          <p:cNvSpPr>
            <a:spLocks noGrp="1"/>
          </p:cNvSpPr>
          <p:nvPr>
            <p:ph idx="1"/>
          </p:nvPr>
        </p:nvSpPr>
        <p:spPr>
          <a:xfrm>
            <a:off x="1097280" y="2031471"/>
            <a:ext cx="10058400" cy="4023360"/>
          </a:xfrm>
        </p:spPr>
        <p:txBody>
          <a:bodyPr/>
          <a:lstStyle/>
          <a:p>
            <a:pPr marL="0" indent="0">
              <a:buNone/>
            </a:pPr>
            <a:r>
              <a:rPr lang="es-CO" dirty="0"/>
              <a:t> </a:t>
            </a:r>
            <a:r>
              <a:rPr lang="en-US" sz="2400" dirty="0"/>
              <a:t>- </a:t>
            </a:r>
            <a:r>
              <a:rPr lang="en-US" sz="2400" i="1" dirty="0"/>
              <a:t>Little c culture</a:t>
            </a:r>
          </a:p>
          <a:p>
            <a:pPr lvl="1"/>
            <a:r>
              <a:rPr lang="en-US" sz="2400" dirty="0"/>
              <a:t>Since the 80’s, with the focus on communication and interaction in social contexts, there has been an emphasis on “small cultures” of everyday life (Holliday, 1999). It includes the native speakers’ ways of behaving, eating, talking, their customs, their beliefs and values. </a:t>
            </a:r>
          </a:p>
          <a:p>
            <a:pPr lvl="1"/>
            <a:r>
              <a:rPr lang="en-US" sz="2400" dirty="0"/>
              <a:t>Research in the cultural component of language learning has been interested in the sociolinguistic appropriateness of language use in its authentic cultural context.</a:t>
            </a:r>
          </a:p>
        </p:txBody>
      </p:sp>
    </p:spTree>
    <p:extLst>
      <p:ext uri="{BB962C8B-B14F-4D97-AF65-F5344CB8AC3E}">
        <p14:creationId xmlns:p14="http://schemas.microsoft.com/office/powerpoint/2010/main" val="1034928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Postmodernist perspective</a:t>
            </a:r>
          </a:p>
        </p:txBody>
      </p:sp>
      <p:sp>
        <p:nvSpPr>
          <p:cNvPr id="3" name="Content Placeholder 2"/>
          <p:cNvSpPr>
            <a:spLocks noGrp="1"/>
          </p:cNvSpPr>
          <p:nvPr>
            <p:ph idx="1"/>
          </p:nvPr>
        </p:nvSpPr>
        <p:spPr>
          <a:xfrm>
            <a:off x="1097280" y="1996328"/>
            <a:ext cx="10058400" cy="4512204"/>
          </a:xfrm>
        </p:spPr>
        <p:txBody>
          <a:bodyPr>
            <a:normAutofit/>
          </a:bodyPr>
          <a:lstStyle/>
          <a:p>
            <a:r>
              <a:rPr lang="en-US" dirty="0"/>
              <a:t>- In the 21</a:t>
            </a:r>
            <a:r>
              <a:rPr lang="en-US" baseline="30000" dirty="0"/>
              <a:t>st</a:t>
            </a:r>
            <a:r>
              <a:rPr lang="en-US" dirty="0"/>
              <a:t> century, the globalized political landscape and the spread of technology have changed the role of culture in language teaching.</a:t>
            </a:r>
          </a:p>
          <a:p>
            <a:pPr lvl="1">
              <a:buFont typeface="Courier New" panose="02070309020205020404" pitchFamily="49" charset="0"/>
              <a:buChar char="o"/>
            </a:pPr>
            <a:r>
              <a:rPr lang="en-US" sz="2000" dirty="0"/>
              <a:t>Native and non-native speakers are likely to see their cultural horizons changed and displaced in the process of trying to understand others.</a:t>
            </a:r>
          </a:p>
          <a:p>
            <a:pPr lvl="1">
              <a:buFont typeface="Courier New" panose="02070309020205020404" pitchFamily="49" charset="0"/>
              <a:buChar char="o"/>
            </a:pPr>
            <a:r>
              <a:rPr lang="en-US" sz="2000" dirty="0"/>
              <a:t> If culture is no longer bound to the territory of a nation-state and its history, then we have to see it as dynamic discursive process.</a:t>
            </a:r>
          </a:p>
          <a:p>
            <a:r>
              <a:rPr lang="en-US" dirty="0"/>
              <a:t>“Learning about a foreign culture without being aware of one’s own discursive practices can lead to an ahistorical or anachronistic understanding of others and to an </a:t>
            </a:r>
            <a:r>
              <a:rPr lang="en-US" dirty="0" err="1"/>
              <a:t>essentialized</a:t>
            </a:r>
            <a:r>
              <a:rPr lang="en-US" dirty="0"/>
              <a:t> and, hence, limited understanding of the Self”.</a:t>
            </a:r>
          </a:p>
          <a:p>
            <a:endParaRPr lang="en-US" dirty="0"/>
          </a:p>
          <a:p>
            <a:r>
              <a:rPr lang="en-US" dirty="0"/>
              <a:t>- Some applied linguists have adopted a post-modernist approach to the teaching of culture (</a:t>
            </a:r>
            <a:r>
              <a:rPr lang="en-US" dirty="0" err="1"/>
              <a:t>Kramsch</a:t>
            </a:r>
            <a:r>
              <a:rPr lang="en-US" dirty="0"/>
              <a:t> &amp; </a:t>
            </a:r>
            <a:r>
              <a:rPr lang="en-US" dirty="0" err="1"/>
              <a:t>Steffensen</a:t>
            </a:r>
            <a:r>
              <a:rPr lang="en-US" dirty="0"/>
              <a:t>, 2008; Larsen-Freeman &amp; Cameron, 2008).</a:t>
            </a:r>
          </a:p>
          <a:p>
            <a:endParaRPr lang="en-US" dirty="0"/>
          </a:p>
        </p:txBody>
      </p:sp>
    </p:spTree>
    <p:extLst>
      <p:ext uri="{BB962C8B-B14F-4D97-AF65-F5344CB8AC3E}">
        <p14:creationId xmlns:p14="http://schemas.microsoft.com/office/powerpoint/2010/main" val="376367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71475"/>
            <a:ext cx="10058400" cy="994410"/>
          </a:xfrm>
        </p:spPr>
        <p:txBody>
          <a:bodyPr/>
          <a:lstStyle/>
          <a:p>
            <a:r>
              <a:rPr lang="en-US" dirty="0"/>
              <a:t>Intercultural competence</a:t>
            </a:r>
          </a:p>
        </p:txBody>
      </p:sp>
      <p:sp>
        <p:nvSpPr>
          <p:cNvPr id="3" name="Content Placeholder 2"/>
          <p:cNvSpPr>
            <a:spLocks noGrp="1"/>
          </p:cNvSpPr>
          <p:nvPr>
            <p:ph idx="1"/>
          </p:nvPr>
        </p:nvSpPr>
        <p:spPr>
          <a:xfrm>
            <a:off x="788895" y="1857220"/>
            <a:ext cx="10659034" cy="4023360"/>
          </a:xfrm>
        </p:spPr>
        <p:txBody>
          <a:bodyPr>
            <a:normAutofit/>
          </a:bodyPr>
          <a:lstStyle/>
          <a:p>
            <a:pPr>
              <a:buFont typeface="Arial" panose="020B0604020202020204" pitchFamily="34" charset="0"/>
              <a:buChar char="•"/>
            </a:pPr>
            <a:endParaRPr lang="en-US" dirty="0"/>
          </a:p>
          <a:p>
            <a:pPr>
              <a:buFont typeface="Arial" panose="020B0604020202020204" pitchFamily="34" charset="0"/>
              <a:buChar char="•"/>
            </a:pPr>
            <a:r>
              <a:rPr lang="en-US" dirty="0"/>
              <a:t> The concept of intercultural competence has obtained a new meaning with computer-mediated communication (CMC) to foster interaction in the L2 between native and non-native speakers. </a:t>
            </a:r>
          </a:p>
          <a:p>
            <a:pPr>
              <a:buFont typeface="Arial" panose="020B0604020202020204" pitchFamily="34" charset="0"/>
              <a:buChar char="•"/>
            </a:pPr>
            <a:r>
              <a:rPr lang="en-US" dirty="0"/>
              <a:t> The increased use of CMC to develop communicative competence in the L2 has led to a reorientation of language learning toward conversational fluency, online chatting ability and a focus on common experiences in the here-and-now.</a:t>
            </a:r>
          </a:p>
          <a:p>
            <a:pPr marL="0" indent="0">
              <a:buNone/>
            </a:pPr>
            <a:endParaRPr lang="en-US" dirty="0"/>
          </a:p>
          <a:p>
            <a:pPr>
              <a:buFont typeface="Arial" panose="020B0604020202020204" pitchFamily="34" charset="0"/>
              <a:buChar char="•"/>
            </a:pPr>
            <a:r>
              <a:rPr lang="en-US" dirty="0"/>
              <a:t> More about Intercultural competence in our next meeting. March 6</a:t>
            </a:r>
            <a:r>
              <a:rPr lang="en-US" baseline="30000" dirty="0"/>
              <a:t>th</a:t>
            </a:r>
            <a:r>
              <a:rPr lang="en-US" dirty="0"/>
              <a:t>. </a:t>
            </a:r>
          </a:p>
          <a:p>
            <a:pPr marL="0" indent="0">
              <a:buNone/>
            </a:pPr>
            <a:endParaRPr lang="en-US" dirty="0"/>
          </a:p>
        </p:txBody>
      </p:sp>
    </p:spTree>
    <p:extLst>
      <p:ext uri="{BB962C8B-B14F-4D97-AF65-F5344CB8AC3E}">
        <p14:creationId xmlns:p14="http://schemas.microsoft.com/office/powerpoint/2010/main" val="48602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Intercultural competence</a:t>
            </a:r>
          </a:p>
        </p:txBody>
      </p:sp>
      <p:sp>
        <p:nvSpPr>
          <p:cNvPr id="3" name="Content Placeholder 2"/>
          <p:cNvSpPr>
            <a:spLocks noGrp="1"/>
          </p:cNvSpPr>
          <p:nvPr>
            <p:ph idx="1"/>
          </p:nvPr>
        </p:nvSpPr>
        <p:spPr/>
        <p:txBody>
          <a:bodyPr/>
          <a:lstStyle/>
          <a:p>
            <a:endParaRPr lang="en-US" dirty="0"/>
          </a:p>
          <a:p>
            <a:r>
              <a:rPr lang="en-US" dirty="0"/>
              <a:t> “As language instructors, we want to develop learners as intercultural speakers or mediators who are able to engage with complexity and multiple identities and to avoid the stereotyping which accompanies perceiving  someone through a single identity…  to enable them to understand and accept people from other cultures as individuals with other distinctive perspectives, values and behaviors; and to help them to see that such interaction is an enriching experience”. (M. </a:t>
            </a:r>
            <a:r>
              <a:rPr lang="en-US" dirty="0" err="1"/>
              <a:t>Bryam</a:t>
            </a:r>
            <a:r>
              <a:rPr lang="en-US" dirty="0"/>
              <a:t> et al, 2002)</a:t>
            </a:r>
          </a:p>
          <a:p>
            <a:endParaRPr lang="en-US" dirty="0"/>
          </a:p>
        </p:txBody>
      </p:sp>
    </p:spTree>
    <p:extLst>
      <p:ext uri="{BB962C8B-B14F-4D97-AF65-F5344CB8AC3E}">
        <p14:creationId xmlns:p14="http://schemas.microsoft.com/office/powerpoint/2010/main" val="1452562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comments / suggestions</a:t>
            </a:r>
          </a:p>
        </p:txBody>
      </p:sp>
      <p:sp>
        <p:nvSpPr>
          <p:cNvPr id="3" name="Content Placeholder 2"/>
          <p:cNvSpPr>
            <a:spLocks noGrp="1"/>
          </p:cNvSpPr>
          <p:nvPr>
            <p:ph idx="1"/>
          </p:nvPr>
        </p:nvSpPr>
        <p:spPr>
          <a:xfrm>
            <a:off x="1097280" y="1845734"/>
            <a:ext cx="10377544" cy="4023360"/>
          </a:xfrm>
        </p:spPr>
        <p:txBody>
          <a:bodyPr/>
          <a:lstStyle/>
          <a:p>
            <a:endParaRPr lang="en-US" dirty="0"/>
          </a:p>
          <a:p>
            <a:r>
              <a:rPr lang="en-US" dirty="0"/>
              <a:t>- Have you seen changes in the way students react to culture in language classes?</a:t>
            </a:r>
          </a:p>
          <a:p>
            <a:r>
              <a:rPr lang="en-US" dirty="0"/>
              <a:t>- Do you use computer-mediated-communication in your classes? How? </a:t>
            </a:r>
          </a:p>
          <a:p>
            <a:r>
              <a:rPr lang="en-US" dirty="0"/>
              <a:t>- Would you like to share ideas/approaches/activities you have implemented in the teaching of culture in your classes?</a:t>
            </a:r>
          </a:p>
          <a:p>
            <a:r>
              <a:rPr lang="en-US" dirty="0"/>
              <a:t>- COIL</a:t>
            </a:r>
          </a:p>
          <a:p>
            <a:r>
              <a:rPr lang="en-US" dirty="0">
                <a:hlinkClick r:id="rId2"/>
              </a:rPr>
              <a:t>https://</a:t>
            </a:r>
            <a:r>
              <a:rPr lang="en-US" dirty="0" smtClean="0">
                <a:hlinkClick r:id="rId2"/>
              </a:rPr>
              <a:t>www.albany.edu/international/About_COIL.php</a:t>
            </a:r>
            <a:endParaRPr lang="en-US" dirty="0"/>
          </a:p>
        </p:txBody>
      </p:sp>
    </p:spTree>
    <p:extLst>
      <p:ext uri="{BB962C8B-B14F-4D97-AF65-F5344CB8AC3E}">
        <p14:creationId xmlns:p14="http://schemas.microsoft.com/office/powerpoint/2010/main" val="194571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EF5A7-231C-45B1-86CD-EB5D7CBA5EFA}"/>
              </a:ext>
            </a:extLst>
          </p:cNvPr>
          <p:cNvSpPr>
            <a:spLocks noGrp="1"/>
          </p:cNvSpPr>
          <p:nvPr>
            <p:ph type="title"/>
          </p:nvPr>
        </p:nvSpPr>
        <p:spPr/>
        <p:txBody>
          <a:bodyPr/>
          <a:lstStyle/>
          <a:p>
            <a:r>
              <a:rPr lang="es-CO" dirty="0"/>
              <a:t>Next meeting. March 6th, 2020</a:t>
            </a:r>
          </a:p>
        </p:txBody>
      </p:sp>
      <p:sp>
        <p:nvSpPr>
          <p:cNvPr id="3" name="Content Placeholder 2">
            <a:extLst>
              <a:ext uri="{FF2B5EF4-FFF2-40B4-BE49-F238E27FC236}">
                <a16:creationId xmlns:a16="http://schemas.microsoft.com/office/drawing/2014/main" id="{8B532E4A-D687-4FF9-9366-0B249F6BFF25}"/>
              </a:ext>
            </a:extLst>
          </p:cNvPr>
          <p:cNvSpPr>
            <a:spLocks noGrp="1"/>
          </p:cNvSpPr>
          <p:nvPr>
            <p:ph idx="1"/>
          </p:nvPr>
        </p:nvSpPr>
        <p:spPr/>
        <p:txBody>
          <a:bodyPr/>
          <a:lstStyle/>
          <a:p>
            <a:endParaRPr lang="es-CO" dirty="0"/>
          </a:p>
          <a:p>
            <a:r>
              <a:rPr lang="es-CO" sz="2800" dirty="0"/>
              <a:t>“</a:t>
            </a:r>
            <a:r>
              <a:rPr lang="es-CO" sz="2800" dirty="0" err="1"/>
              <a:t>Making</a:t>
            </a:r>
            <a:r>
              <a:rPr lang="es-CO" sz="2800" dirty="0"/>
              <a:t> </a:t>
            </a:r>
            <a:r>
              <a:rPr lang="es-CO" sz="2800" dirty="0" err="1"/>
              <a:t>the</a:t>
            </a:r>
            <a:r>
              <a:rPr lang="es-CO" sz="2800" dirty="0"/>
              <a:t> </a:t>
            </a:r>
            <a:r>
              <a:rPr lang="es-CO" sz="2800" dirty="0" err="1"/>
              <a:t>most</a:t>
            </a:r>
            <a:r>
              <a:rPr lang="es-CO" sz="2800" dirty="0"/>
              <a:t> </a:t>
            </a:r>
            <a:r>
              <a:rPr lang="es-CO" sz="2800" dirty="0" err="1"/>
              <a:t>of</a:t>
            </a:r>
            <a:r>
              <a:rPr lang="es-CO" sz="2800" dirty="0"/>
              <a:t> general </a:t>
            </a:r>
            <a:r>
              <a:rPr lang="es-CO" sz="2800" dirty="0" err="1"/>
              <a:t>education</a:t>
            </a:r>
            <a:r>
              <a:rPr lang="es-CO" sz="2800" dirty="0"/>
              <a:t> </a:t>
            </a:r>
            <a:r>
              <a:rPr lang="es-CO" sz="2800" dirty="0" err="1"/>
              <a:t>foreign</a:t>
            </a:r>
            <a:r>
              <a:rPr lang="es-CO" sz="2800" dirty="0"/>
              <a:t> </a:t>
            </a:r>
            <a:r>
              <a:rPr lang="es-CO" sz="2800" dirty="0" err="1"/>
              <a:t>language</a:t>
            </a:r>
            <a:r>
              <a:rPr lang="es-CO" sz="2800" dirty="0"/>
              <a:t> </a:t>
            </a:r>
            <a:r>
              <a:rPr lang="es-CO" sz="2800" dirty="0" err="1"/>
              <a:t>requirements</a:t>
            </a:r>
            <a:r>
              <a:rPr lang="es-CO" sz="2800" dirty="0"/>
              <a:t>”.</a:t>
            </a:r>
          </a:p>
          <a:p>
            <a:r>
              <a:rPr lang="es-CO" sz="2800" dirty="0" err="1"/>
              <a:t>By</a:t>
            </a:r>
            <a:r>
              <a:rPr lang="es-CO" sz="2800" dirty="0"/>
              <a:t> </a:t>
            </a:r>
            <a:r>
              <a:rPr lang="es-CO" sz="2800" dirty="0" err="1"/>
              <a:t>Ewelina</a:t>
            </a:r>
            <a:r>
              <a:rPr lang="es-CO" sz="2800" dirty="0"/>
              <a:t> </a:t>
            </a:r>
            <a:r>
              <a:rPr lang="es-CO" sz="2800" dirty="0" err="1"/>
              <a:t>Barski</a:t>
            </a:r>
            <a:r>
              <a:rPr lang="es-CO" sz="2800" dirty="0"/>
              <a:t> &amp; Donna </a:t>
            </a:r>
            <a:r>
              <a:rPr lang="es-CO" sz="2800" dirty="0" err="1"/>
              <a:t>Wilskerson</a:t>
            </a:r>
            <a:r>
              <a:rPr lang="es-CO" sz="2800" dirty="0"/>
              <a:t>-Barker</a:t>
            </a:r>
          </a:p>
          <a:p>
            <a:r>
              <a:rPr lang="es-CO" sz="2800" dirty="0"/>
              <a:t>SUNY </a:t>
            </a:r>
            <a:r>
              <a:rPr lang="es-CO" sz="2800" dirty="0" err="1"/>
              <a:t>Brockport</a:t>
            </a:r>
            <a:r>
              <a:rPr lang="es-CO" sz="2800" dirty="0"/>
              <a:t>. </a:t>
            </a:r>
            <a:endParaRPr lang="es-CO" dirty="0"/>
          </a:p>
          <a:p>
            <a:r>
              <a:rPr lang="es-CO" dirty="0">
                <a:hlinkClick r:id="rId2"/>
              </a:rPr>
              <a:t>https://llcstudygroup.weebly.com/uploads/1/0/2/4/102450226/barski.pdf</a:t>
            </a:r>
            <a:endParaRPr lang="es-CO" dirty="0"/>
          </a:p>
          <a:p>
            <a:r>
              <a:rPr lang="en-US" dirty="0">
                <a:hlinkClick r:id="rId3"/>
              </a:rPr>
              <a:t>https://llcstudygroup.weebly.com/meetings.html</a:t>
            </a:r>
            <a:endParaRPr lang="en-US" dirty="0"/>
          </a:p>
          <a:p>
            <a:endParaRPr lang="es-CO" dirty="0"/>
          </a:p>
        </p:txBody>
      </p:sp>
    </p:spTree>
    <p:extLst>
      <p:ext uri="{BB962C8B-B14F-4D97-AF65-F5344CB8AC3E}">
        <p14:creationId xmlns:p14="http://schemas.microsoft.com/office/powerpoint/2010/main" val="392668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2C0B2E1-0268-42EC-ABD3-94F81A05BC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D2256B4-48EA-40FC-BBC0-AA1EE6E008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3D44BCCA-102D-4A9D-B1E4-2450CAF0B0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8C6E698C-8155-4B8B-BDC9-B7299772B5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436F5E0-8E7D-46C1-9AFB-CB28664FD023}"/>
              </a:ext>
            </a:extLst>
          </p:cNvPr>
          <p:cNvSpPr>
            <a:spLocks noGrp="1"/>
          </p:cNvSpPr>
          <p:nvPr>
            <p:ph type="title"/>
          </p:nvPr>
        </p:nvSpPr>
        <p:spPr>
          <a:xfrm>
            <a:off x="965201" y="643467"/>
            <a:ext cx="6255026" cy="5054008"/>
          </a:xfrm>
        </p:spPr>
        <p:txBody>
          <a:bodyPr vert="horz" lIns="91440" tIns="45720" rIns="91440" bIns="45720" rtlCol="0" anchor="ctr">
            <a:normAutofit/>
          </a:bodyPr>
          <a:lstStyle/>
          <a:p>
            <a:pPr algn="ctr"/>
            <a:r>
              <a:rPr lang="en-US" i="1" dirty="0"/>
              <a:t>Culture in foreign language teaching</a:t>
            </a:r>
          </a:p>
        </p:txBody>
      </p:sp>
      <p:sp>
        <p:nvSpPr>
          <p:cNvPr id="5" name="Text Placeholder 4">
            <a:extLst>
              <a:ext uri="{FF2B5EF4-FFF2-40B4-BE49-F238E27FC236}">
                <a16:creationId xmlns:a16="http://schemas.microsoft.com/office/drawing/2014/main" id="{44AE00A4-FB86-4238-945F-75CCC07BF1B1}"/>
              </a:ext>
            </a:extLst>
          </p:cNvPr>
          <p:cNvSpPr>
            <a:spLocks noGrp="1"/>
          </p:cNvSpPr>
          <p:nvPr>
            <p:ph type="body" idx="1"/>
          </p:nvPr>
        </p:nvSpPr>
        <p:spPr>
          <a:xfrm>
            <a:off x="7870995" y="643467"/>
            <a:ext cx="3341488" cy="5054008"/>
          </a:xfrm>
        </p:spPr>
        <p:txBody>
          <a:bodyPr vert="horz" lIns="91440" tIns="45720" rIns="91440" bIns="45720" rtlCol="0" anchor="ctr">
            <a:normAutofit/>
          </a:bodyPr>
          <a:lstStyle/>
          <a:p>
            <a:pPr algn="ctr"/>
            <a:r>
              <a:rPr lang="en-US" dirty="0" err="1"/>
              <a:t>ClAIRE</a:t>
            </a:r>
            <a:r>
              <a:rPr lang="en-US" dirty="0"/>
              <a:t> </a:t>
            </a:r>
            <a:r>
              <a:rPr lang="en-US" dirty="0" err="1"/>
              <a:t>Kramsch</a:t>
            </a:r>
            <a:r>
              <a:rPr lang="en-US" dirty="0"/>
              <a:t>, 2013</a:t>
            </a:r>
          </a:p>
          <a:p>
            <a:pPr algn="ctr"/>
            <a:r>
              <a:rPr lang="en-US" dirty="0"/>
              <a:t>university of California at Berkeley</a:t>
            </a:r>
          </a:p>
        </p:txBody>
      </p:sp>
      <p:cxnSp>
        <p:nvCxnSpPr>
          <p:cNvPr id="18" name="Straight Connector 17">
            <a:extLst>
              <a:ext uri="{FF2B5EF4-FFF2-40B4-BE49-F238E27FC236}">
                <a16:creationId xmlns:a16="http://schemas.microsoft.com/office/drawing/2014/main" id="{09525C9A-1972-4836-BA7A-706C946EF4D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8A549DE7-671D-4575-AF43-858FD99981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C22D9B36-9BE7-472B-8808-7E0D68107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854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Some questions to start</a:t>
            </a:r>
          </a:p>
        </p:txBody>
      </p:sp>
      <p:sp>
        <p:nvSpPr>
          <p:cNvPr id="5" name="Content Placeholder 4"/>
          <p:cNvSpPr>
            <a:spLocks noGrp="1"/>
          </p:cNvSpPr>
          <p:nvPr>
            <p:ph idx="1"/>
          </p:nvPr>
        </p:nvSpPr>
        <p:spPr>
          <a:xfrm>
            <a:off x="1097280" y="1845734"/>
            <a:ext cx="10377544" cy="4023360"/>
          </a:xfrm>
        </p:spPr>
        <p:txBody>
          <a:bodyPr/>
          <a:lstStyle/>
          <a:p>
            <a:endParaRPr lang="en-US" dirty="0"/>
          </a:p>
          <a:p>
            <a:r>
              <a:rPr lang="en-US" dirty="0"/>
              <a:t>- How do you teach culture in your language classes?</a:t>
            </a:r>
          </a:p>
          <a:p>
            <a:r>
              <a:rPr lang="en-US" dirty="0"/>
              <a:t>- What challenges do you face when teaching culture?</a:t>
            </a:r>
          </a:p>
        </p:txBody>
      </p:sp>
    </p:spTree>
    <p:extLst>
      <p:ext uri="{BB962C8B-B14F-4D97-AF65-F5344CB8AC3E}">
        <p14:creationId xmlns:p14="http://schemas.microsoft.com/office/powerpoint/2010/main" val="307930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28651" y="1845734"/>
            <a:ext cx="10815638" cy="4023360"/>
          </a:xfrm>
        </p:spPr>
        <p:txBody>
          <a:bodyPr>
            <a:normAutofit/>
          </a:bodyPr>
          <a:lstStyle/>
          <a:p>
            <a:endParaRPr lang="en-US" dirty="0"/>
          </a:p>
          <a:p>
            <a:pPr>
              <a:buFont typeface="Courier New" panose="02070309020205020404" pitchFamily="49" charset="0"/>
              <a:buChar char="o"/>
            </a:pPr>
            <a:r>
              <a:rPr lang="en-US" sz="2400" dirty="0"/>
              <a:t>  </a:t>
            </a:r>
            <a:r>
              <a:rPr lang="en-US" dirty="0"/>
              <a:t>Culture is a hot issue in the teaching of foreign languages.</a:t>
            </a:r>
          </a:p>
          <a:p>
            <a:pPr>
              <a:buFont typeface="Courier New" panose="02070309020205020404" pitchFamily="49" charset="0"/>
              <a:buChar char="o"/>
            </a:pPr>
            <a:r>
              <a:rPr lang="en-US" dirty="0"/>
              <a:t> The debate involves school curricula, language teachers, and language learners.</a:t>
            </a:r>
          </a:p>
          <a:p>
            <a:pPr marL="0" indent="0">
              <a:buNone/>
            </a:pPr>
            <a:r>
              <a:rPr lang="en-US" dirty="0"/>
              <a:t>First debate:</a:t>
            </a:r>
          </a:p>
          <a:p>
            <a:pPr lvl="1">
              <a:buFont typeface="Arial" panose="020B0604020202020204" pitchFamily="34" charset="0"/>
              <a:buChar char="•"/>
            </a:pPr>
            <a:r>
              <a:rPr lang="en-US" sz="2000" dirty="0"/>
              <a:t>Which culture should be taught?</a:t>
            </a:r>
          </a:p>
          <a:p>
            <a:pPr lvl="2">
              <a:buFont typeface="Arial" panose="020B0604020202020204" pitchFamily="34" charset="0"/>
              <a:buChar char="•"/>
            </a:pPr>
            <a:r>
              <a:rPr lang="en-US" sz="2000" dirty="0"/>
              <a:t>The small c culture of everyday life, or the big C culture of literature and the arts?</a:t>
            </a:r>
          </a:p>
          <a:p>
            <a:pPr lvl="1">
              <a:buFont typeface="Arial" panose="020B0604020202020204" pitchFamily="34" charset="0"/>
              <a:buChar char="•"/>
            </a:pPr>
            <a:r>
              <a:rPr lang="en-US" sz="2000" dirty="0"/>
              <a:t>Language teachers are supposed to teach nothing but language; culture is reserved for the professors of literature.</a:t>
            </a:r>
          </a:p>
          <a:p>
            <a:pPr lvl="1">
              <a:buFont typeface="Arial" panose="020B0604020202020204" pitchFamily="34" charset="0"/>
              <a:buChar char="•"/>
            </a:pPr>
            <a:r>
              <a:rPr lang="en-US" sz="2000" dirty="0"/>
              <a:t>Research has shown that native speakers cannot act as models for learners. </a:t>
            </a:r>
          </a:p>
          <a:p>
            <a:pPr lvl="1">
              <a:buFont typeface="Arial" panose="020B0604020202020204" pitchFamily="34" charset="0"/>
              <a:buChar char="•"/>
            </a:pPr>
            <a:r>
              <a:rPr lang="en-US" sz="2000" dirty="0"/>
              <a:t>What is the advantage or disadvantage of non-native language teachers? </a:t>
            </a:r>
          </a:p>
          <a:p>
            <a:pPr marL="201168" lvl="1" indent="0">
              <a:buNone/>
            </a:pPr>
            <a:endParaRPr lang="en-US" sz="2400" dirty="0"/>
          </a:p>
        </p:txBody>
      </p:sp>
    </p:spTree>
    <p:extLst>
      <p:ext uri="{BB962C8B-B14F-4D97-AF65-F5344CB8AC3E}">
        <p14:creationId xmlns:p14="http://schemas.microsoft.com/office/powerpoint/2010/main" val="248904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discussion</a:t>
            </a:r>
          </a:p>
        </p:txBody>
      </p:sp>
      <p:sp>
        <p:nvSpPr>
          <p:cNvPr id="3" name="Content Placeholder 2"/>
          <p:cNvSpPr>
            <a:spLocks noGrp="1"/>
          </p:cNvSpPr>
          <p:nvPr>
            <p:ph idx="1"/>
          </p:nvPr>
        </p:nvSpPr>
        <p:spPr>
          <a:xfrm>
            <a:off x="1097280" y="2130964"/>
            <a:ext cx="10058400" cy="4023360"/>
          </a:xfrm>
        </p:spPr>
        <p:txBody>
          <a:bodyPr>
            <a:normAutofit/>
          </a:bodyPr>
          <a:lstStyle/>
          <a:p>
            <a:r>
              <a:rPr lang="en-US" sz="2400" dirty="0"/>
              <a:t>Second debate</a:t>
            </a:r>
          </a:p>
          <a:p>
            <a:pPr lvl="1"/>
            <a:r>
              <a:rPr lang="en-US" sz="2400" dirty="0"/>
              <a:t>What are the goals of language study?</a:t>
            </a:r>
          </a:p>
          <a:p>
            <a:pPr lvl="2">
              <a:buFont typeface="Wingdings" panose="05000000000000000000" pitchFamily="2" charset="2"/>
              <a:buChar char="§"/>
            </a:pPr>
            <a:r>
              <a:rPr lang="en-US" sz="2400" dirty="0"/>
              <a:t>To raise students’ awareness about language in general (MLA, 2007)?</a:t>
            </a:r>
          </a:p>
          <a:p>
            <a:pPr lvl="2">
              <a:buFont typeface="Wingdings" panose="05000000000000000000" pitchFamily="2" charset="2"/>
              <a:buChar char="§"/>
            </a:pPr>
            <a:r>
              <a:rPr lang="en-US" sz="2400" dirty="0"/>
              <a:t>To give them the skills necessary to communicate with L2 speakers in a global economy?</a:t>
            </a:r>
          </a:p>
          <a:p>
            <a:pPr lvl="2">
              <a:buFont typeface="Wingdings" panose="05000000000000000000" pitchFamily="2" charset="2"/>
              <a:buChar char="§"/>
            </a:pPr>
            <a:r>
              <a:rPr lang="en-US" sz="2400" dirty="0"/>
              <a:t>To enable them to travel to other countries as tourists or to seek employment abroad?</a:t>
            </a:r>
          </a:p>
          <a:p>
            <a:pPr lvl="2">
              <a:buFont typeface="Wingdings" panose="05000000000000000000" pitchFamily="2" charset="2"/>
              <a:buChar char="§"/>
            </a:pPr>
            <a:r>
              <a:rPr lang="en-US" sz="2400" dirty="0"/>
              <a:t>To become literary scholars and academics?</a:t>
            </a:r>
          </a:p>
        </p:txBody>
      </p:sp>
    </p:spTree>
    <p:extLst>
      <p:ext uri="{BB962C8B-B14F-4D97-AF65-F5344CB8AC3E}">
        <p14:creationId xmlns:p14="http://schemas.microsoft.com/office/powerpoint/2010/main" val="29343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General Education </a:t>
            </a:r>
            <a:br>
              <a:rPr lang="en-US" b="1" dirty="0"/>
            </a:br>
            <a:r>
              <a:rPr lang="en-US" b="1" dirty="0"/>
              <a:t>Learning Objectives for Foreign </a:t>
            </a:r>
            <a:r>
              <a:rPr lang="en-US" b="1" dirty="0" smtClean="0"/>
              <a:t>Language</a:t>
            </a:r>
            <a:br>
              <a:rPr lang="en-US" b="1" dirty="0" smtClean="0"/>
            </a:br>
            <a:r>
              <a:rPr lang="en-US" b="1" dirty="0" smtClean="0"/>
              <a:t>at </a:t>
            </a:r>
            <a:r>
              <a:rPr lang="en-US" b="1" dirty="0" err="1" smtClean="0"/>
              <a:t>UAlbany</a:t>
            </a:r>
            <a:endParaRPr lang="en-US" sz="2800" dirty="0"/>
          </a:p>
        </p:txBody>
      </p:sp>
      <p:sp>
        <p:nvSpPr>
          <p:cNvPr id="3" name="Content Placeholder 2"/>
          <p:cNvSpPr>
            <a:spLocks noGrp="1"/>
          </p:cNvSpPr>
          <p:nvPr>
            <p:ph idx="1"/>
          </p:nvPr>
        </p:nvSpPr>
        <p:spPr/>
        <p:txBody>
          <a:bodyPr/>
          <a:lstStyle/>
          <a:p>
            <a:endParaRPr lang="en-US" dirty="0"/>
          </a:p>
          <a:p>
            <a:r>
              <a:rPr lang="en-US" dirty="0"/>
              <a:t>1) Students will be able to demonstrate proficiency in the understanding and use of fundamental elements of a foreign language.</a:t>
            </a:r>
          </a:p>
          <a:p>
            <a:r>
              <a:rPr lang="en-US" dirty="0"/>
              <a:t> </a:t>
            </a:r>
          </a:p>
          <a:p>
            <a:r>
              <a:rPr lang="en-US" dirty="0"/>
              <a:t>2) Students will be able to demonstrate knowledge of distinctive features of the </a:t>
            </a:r>
            <a:r>
              <a:rPr lang="en-US" b="1" dirty="0"/>
              <a:t>culture(s)</a:t>
            </a:r>
            <a:r>
              <a:rPr lang="en-US" dirty="0"/>
              <a:t> associated with the language they are studying.</a:t>
            </a:r>
          </a:p>
          <a:p>
            <a:endParaRPr lang="en-US" dirty="0"/>
          </a:p>
        </p:txBody>
      </p:sp>
    </p:spTree>
    <p:extLst>
      <p:ext uri="{BB962C8B-B14F-4D97-AF65-F5344CB8AC3E}">
        <p14:creationId xmlns:p14="http://schemas.microsoft.com/office/powerpoint/2010/main" val="182840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Student Learning Objectives </a:t>
            </a:r>
            <a:r>
              <a:rPr lang="en-US" sz="3200" b="1" dirty="0" smtClean="0"/>
              <a:t> (</a:t>
            </a:r>
            <a:r>
              <a:rPr lang="en-US" sz="3200" b="1" dirty="0" err="1" smtClean="0"/>
              <a:t>UALbany</a:t>
            </a:r>
            <a:r>
              <a:rPr lang="en-US" sz="3200" b="1" dirty="0" smtClean="0"/>
              <a:t>)</a:t>
            </a:r>
            <a:br>
              <a:rPr lang="en-US" sz="3200" b="1" dirty="0" smtClean="0"/>
            </a:br>
            <a:r>
              <a:rPr lang="en-US" sz="3200" b="1" dirty="0" smtClean="0"/>
              <a:t>Languages</a:t>
            </a:r>
            <a:r>
              <a:rPr lang="en-US" sz="3200" b="1" dirty="0"/>
              <a:t>, Literatures and Cultures</a:t>
            </a:r>
            <a:br>
              <a:rPr lang="en-US" sz="3200" b="1" dirty="0"/>
            </a:br>
            <a:r>
              <a:rPr lang="en-US" sz="3200" b="1" dirty="0"/>
              <a:t>Bachelor of Arts, Spanish</a:t>
            </a:r>
            <a:endParaRPr lang="en-US" sz="3200" dirty="0"/>
          </a:p>
        </p:txBody>
      </p:sp>
      <p:sp>
        <p:nvSpPr>
          <p:cNvPr id="3" name="Content Placeholder 2"/>
          <p:cNvSpPr>
            <a:spLocks noGrp="1"/>
          </p:cNvSpPr>
          <p:nvPr>
            <p:ph idx="1"/>
          </p:nvPr>
        </p:nvSpPr>
        <p:spPr>
          <a:xfrm>
            <a:off x="1097280" y="1845733"/>
            <a:ext cx="10058400" cy="4205931"/>
          </a:xfrm>
        </p:spPr>
        <p:txBody>
          <a:bodyPr>
            <a:normAutofit fontScale="85000" lnSpcReduction="20000"/>
          </a:bodyPr>
          <a:lstStyle/>
          <a:p>
            <a:r>
              <a:rPr lang="en-US" dirty="0"/>
              <a:t>Students will be able to speak, understand, read, and write Spanish at an advanced level for the purposes </a:t>
            </a:r>
            <a:r>
              <a:rPr lang="en-US" b="1" u="sng" dirty="0"/>
              <a:t>of daily life and to present ideas and opinions in an academic or professional setting.</a:t>
            </a:r>
          </a:p>
          <a:p>
            <a:r>
              <a:rPr lang="en-US" dirty="0"/>
              <a:t>Students will develop an understanding of Spanish as a multidisciplinary field and its research methods.</a:t>
            </a:r>
          </a:p>
          <a:p>
            <a:r>
              <a:rPr lang="en-US" dirty="0"/>
              <a:t>Students will be able to produce research that incorporates the critical analysis of texts/data and the application of established research methods to them.</a:t>
            </a:r>
          </a:p>
          <a:p>
            <a:r>
              <a:rPr lang="en-US" dirty="0"/>
              <a:t>Students will develop the ability to analyze </a:t>
            </a:r>
            <a:r>
              <a:rPr lang="en-US" b="1" u="sng" dirty="0">
                <a:solidFill>
                  <a:schemeClr val="tx1"/>
                </a:solidFill>
              </a:rPr>
              <a:t>cultural diversity </a:t>
            </a:r>
            <a:r>
              <a:rPr lang="en-US" dirty="0"/>
              <a:t>in the Spanish-speaking world, realized through its cultural developments and products (literature culture track).</a:t>
            </a:r>
          </a:p>
          <a:p>
            <a:r>
              <a:rPr lang="en-US" dirty="0"/>
              <a:t>Students will understand the major structural contrasts between Spanish and English and be able to identify and analyze dialect version within Spanish (linguistics track).</a:t>
            </a:r>
          </a:p>
          <a:p>
            <a:r>
              <a:rPr lang="en-US" dirty="0"/>
              <a:t>Students will understand the processes of second language acquisition and the nature and qualities of bilingualism (linguistics track).</a:t>
            </a:r>
          </a:p>
          <a:p>
            <a:r>
              <a:rPr lang="en-US" dirty="0"/>
              <a:t>Student will develop the ability to analyze Spanish-language literature texts that engage issues of class, race, and gender difference and their effect on production (literature culture track).</a:t>
            </a:r>
          </a:p>
          <a:p>
            <a:r>
              <a:rPr lang="en-US" dirty="0" smtClean="0">
                <a:hlinkClick r:id="rId2"/>
              </a:rPr>
              <a:t>https</a:t>
            </a:r>
            <a:r>
              <a:rPr lang="en-US" dirty="0">
                <a:hlinkClick r:id="rId2"/>
              </a:rPr>
              <a:t>://www.albany.edu/learning-objectives/languages-literatures-cultures.php</a:t>
            </a:r>
            <a:endParaRPr lang="en-US" dirty="0"/>
          </a:p>
          <a:p>
            <a:endParaRPr lang="en-US" dirty="0"/>
          </a:p>
        </p:txBody>
      </p:sp>
    </p:spTree>
    <p:extLst>
      <p:ext uri="{BB962C8B-B14F-4D97-AF65-F5344CB8AC3E}">
        <p14:creationId xmlns:p14="http://schemas.microsoft.com/office/powerpoint/2010/main" val="409739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do foreign language learners think about the teaching of culture?</a:t>
            </a:r>
          </a:p>
        </p:txBody>
      </p:sp>
      <p:sp>
        <p:nvSpPr>
          <p:cNvPr id="3" name="Content Placeholder 2"/>
          <p:cNvSpPr>
            <a:spLocks noGrp="1"/>
          </p:cNvSpPr>
          <p:nvPr>
            <p:ph idx="1"/>
          </p:nvPr>
        </p:nvSpPr>
        <p:spPr>
          <a:xfrm>
            <a:off x="1097280" y="2302934"/>
            <a:ext cx="10058400" cy="3340629"/>
          </a:xfrm>
        </p:spPr>
        <p:txBody>
          <a:bodyPr>
            <a:normAutofit/>
          </a:bodyPr>
          <a:lstStyle/>
          <a:p>
            <a:r>
              <a:rPr lang="en-US" sz="2400" dirty="0"/>
              <a:t>Some opinions are:</a:t>
            </a:r>
          </a:p>
          <a:p>
            <a:pPr lvl="1"/>
            <a:r>
              <a:rPr lang="en-US" sz="2400" dirty="0"/>
              <a:t>Some of them feel threatened in their L1 identity by too much emphasis on culture.</a:t>
            </a:r>
          </a:p>
          <a:p>
            <a:pPr lvl="1"/>
            <a:r>
              <a:rPr lang="en-US" sz="2400" dirty="0"/>
              <a:t>“The language classroom is not really the place to learn about values, history and culture…”</a:t>
            </a:r>
          </a:p>
          <a:p>
            <a:pPr lvl="1"/>
            <a:r>
              <a:rPr lang="en-US" sz="2400" dirty="0"/>
              <a:t>However, most learners of English around the world want to learn the language precisely because it gives them access to a culture that they admire and a lifestyle they aspire to. </a:t>
            </a:r>
          </a:p>
        </p:txBody>
      </p:sp>
    </p:spTree>
    <p:extLst>
      <p:ext uri="{BB962C8B-B14F-4D97-AF65-F5344CB8AC3E}">
        <p14:creationId xmlns:p14="http://schemas.microsoft.com/office/powerpoint/2010/main" val="427788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different ways of looking at culture in language teaching</a:t>
            </a:r>
          </a:p>
        </p:txBody>
      </p:sp>
      <p:sp>
        <p:nvSpPr>
          <p:cNvPr id="3" name="Content Placeholder 2"/>
          <p:cNvSpPr>
            <a:spLocks noGrp="1"/>
          </p:cNvSpPr>
          <p:nvPr>
            <p:ph idx="1"/>
          </p:nvPr>
        </p:nvSpPr>
        <p:spPr>
          <a:xfrm>
            <a:off x="1213658" y="2361123"/>
            <a:ext cx="10058400" cy="2784455"/>
          </a:xfrm>
        </p:spPr>
        <p:txBody>
          <a:bodyPr>
            <a:normAutofit/>
          </a:bodyPr>
          <a:lstStyle/>
          <a:p>
            <a:r>
              <a:rPr lang="en-US" sz="2400" dirty="0" err="1"/>
              <a:t>Kramsch</a:t>
            </a:r>
            <a:r>
              <a:rPr lang="en-US" sz="2400" dirty="0"/>
              <a:t> suggests two perspectives on language learning and teaching:</a:t>
            </a:r>
          </a:p>
          <a:p>
            <a:endParaRPr lang="en-US" sz="2400" dirty="0"/>
          </a:p>
          <a:p>
            <a:pPr lvl="1"/>
            <a:r>
              <a:rPr lang="en-US" sz="2400" dirty="0"/>
              <a:t>Modernist perspectives</a:t>
            </a:r>
          </a:p>
          <a:p>
            <a:pPr lvl="1"/>
            <a:r>
              <a:rPr lang="en-US" sz="2400" dirty="0"/>
              <a:t>Postmodernist perspectives</a:t>
            </a:r>
          </a:p>
        </p:txBody>
      </p:sp>
    </p:spTree>
    <p:extLst>
      <p:ext uri="{BB962C8B-B14F-4D97-AF65-F5344CB8AC3E}">
        <p14:creationId xmlns:p14="http://schemas.microsoft.com/office/powerpoint/2010/main" val="31585680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680</TotalTime>
  <Words>1259</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 New</vt:lpstr>
      <vt:lpstr>Wingdings</vt:lpstr>
      <vt:lpstr>Retrospect</vt:lpstr>
      <vt:lpstr>LLC Study group</vt:lpstr>
      <vt:lpstr>Culture in foreign language teaching</vt:lpstr>
      <vt:lpstr>Some questions to start</vt:lpstr>
      <vt:lpstr>Introduction</vt:lpstr>
      <vt:lpstr>More discussion</vt:lpstr>
      <vt:lpstr>General Education  Learning Objectives for Foreign Language at UAlbany</vt:lpstr>
      <vt:lpstr>Student Learning Objectives  (UALbany) Languages, Literatures and Cultures Bachelor of Arts, Spanish</vt:lpstr>
      <vt:lpstr>What do foreign language learners think about the teaching of culture?</vt:lpstr>
      <vt:lpstr>Two different ways of looking at culture in language teaching</vt:lpstr>
      <vt:lpstr>Modernist perspective</vt:lpstr>
      <vt:lpstr>Modernist perspective  (cont’d)   </vt:lpstr>
      <vt:lpstr>Postmodernist perspective</vt:lpstr>
      <vt:lpstr>Intercultural competence</vt:lpstr>
      <vt:lpstr>Intercultural competence</vt:lpstr>
      <vt:lpstr>Final comments / suggestions</vt:lpstr>
      <vt:lpstr>Next meeting. March 6th,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in foreign language teaching</dc:title>
  <dc:creator>Dora Beatriz Ramirez</dc:creator>
  <cp:lastModifiedBy>Ramirez, Dora B</cp:lastModifiedBy>
  <cp:revision>38</cp:revision>
  <dcterms:created xsi:type="dcterms:W3CDTF">2020-02-08T00:26:22Z</dcterms:created>
  <dcterms:modified xsi:type="dcterms:W3CDTF">2020-03-05T21:39:43Z</dcterms:modified>
</cp:coreProperties>
</file>